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78" r:id="rId4"/>
    <p:sldId id="259" r:id="rId5"/>
    <p:sldId id="260" r:id="rId6"/>
    <p:sldId id="261" r:id="rId7"/>
    <p:sldId id="262" r:id="rId8"/>
    <p:sldId id="27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0" r:id="rId2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3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B4AD-48D6-4B4B-8EDD-FC071010566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AE68F6-763E-472F-B24E-B3331773365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9318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15DF3-D50E-4316-81D3-F61A71810D2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C02BE-6882-46A8-855B-7A52CFE9EF5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4B57B02-5C64-4EBF-A615-E052F8982071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06074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06395-4EB1-4CF5-862F-A0EF2FFB96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601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B5A08-12D5-46D1-8F25-87DE6AFA9B3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F7F8728-26F7-482F-B682-D387C8E86CA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4DA1B-0A7D-4987-B865-5A8024FFDB9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9318" y="0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D43A-BA31-4700-8CD1-A10A3E84EA4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9808B-5C32-44E9-B738-9D5D898DEE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1820913-28AA-4337-AD96-DCAD51E602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1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52B8B15-2889-445E-A286-94E3F934A6D9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8DCAEE-D245-4A27-9279-2E3EA2EA276E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4893349-76E5-4F64-84BE-6E397AA69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3188E4A3-F6C7-44C0-9160-B22DE14D6E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7B7F0EE-BE5C-40C0-86CD-C31FA9D1BCF0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402A71-2930-48A4-801E-CC408DF7C170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3B80156A-67AB-46E5-982E-2216D18F3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849C3C88-1294-4E81-93D7-1AE8FF0A51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1EDA661-68E6-4D75-B856-6BB1EC503DED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1D52F0-7151-4543-827F-E0CB10609718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0584F4E-4418-4023-B3AA-5188B5B05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B8D775F-70D9-4CF6-8239-43C6F8A251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720655A-CC6F-4F3E-ABE1-4F28E5A638D5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265AE6B-9FBF-4BE6-944E-4DCED73427A2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E196112B-1255-4584-80EA-846A664AF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E8E3CAF-B1C3-4460-BC94-E31700FE8A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1CD2C69-DCFF-49C4-BEA2-7B6732D69706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8B2D00-3092-43B3-9D5C-A0F965D9BB50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20BAB86-81BC-49FE-BA97-9EFECA5FE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53A23467-98E6-4600-B2C8-4D5FD362CD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7EDFE70-7254-4A17-9FCF-D78272B5BF75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42C126-6164-4C1C-9901-638B45A5B74D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6544265-3581-4191-A184-C279AE8A2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B182FE5A-BC74-402E-8F81-BC26B29572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E689BA7-26E9-4530-8909-3BA3EFC3B021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3FA041-D8A6-445B-BC63-563214E2883C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055D5145-FB55-48FE-AF21-8C4C3D5C5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81F5E59-F03C-44FF-ABCF-7EE2A9F889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4E8AF8A-A62C-4440-B87D-D2F14A0746FE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BB9AE72-9B75-4E6C-9CC4-8EB3F66A3933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7EEF46A-475F-4FF4-B570-17C11376E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392CEC3-035C-48DC-AD85-28CD6B7C90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0747AEC-0AC0-41C4-A645-EA7B98447F04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3AB0D8-541D-4C1F-BC9B-E3F23A1162FB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FC90048-B47C-4CA8-9CFF-9969BCF2B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B2CCD078-4A6D-4AC9-A67F-019E637859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F0813F8-C21B-41F8-B3D5-C27ECDB9BC44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97D4A9-BB79-443D-B057-3AF1BD1400F2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C586AB3-058F-4B0D-9324-BF4056963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C50318E-6D48-40FC-8026-395F4BEE4B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78313A7-A0D6-4B30-B6DE-54730338DB23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3BF0D1-1739-404B-94D6-57F5D5ED97FD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084D436-F83C-4818-8E03-53FFF2584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CE0C7F86-4E8B-4994-919D-A4264D0733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FE3B9F6-2E0D-481B-AACC-0D0E8D3683FD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9EE85E-F975-417C-B186-29DECC220562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802E315E-BA7E-47AA-8E0D-77AA5D28F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22994BF-3B12-4D93-8173-6F6D7F7964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9976C5D-65CB-4072-A52C-196AE8E30131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68A7F2-ACDB-4EC0-A846-04848F3F3C96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DA7C9DE-25EB-4328-AE59-17FB06E8D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1896E2EE-1702-4295-8DCD-D231903E20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C4AA926-AA72-4BAE-8FDB-014DDB142B2E}"/>
              </a:ext>
            </a:extLst>
          </p:cNvPr>
          <p:cNvSpPr txBox="1"/>
          <p:nvPr/>
        </p:nvSpPr>
        <p:spPr>
          <a:xfrm>
            <a:off x="4279318" y="10157402"/>
            <a:ext cx="3280318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7D53F5-3D04-45E3-97B2-7A002915BEF0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72BA2CF-7939-4EAC-91BE-7184B0B80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EE12F5E-A0CA-4920-9899-D2E6BE0E5B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CDB4-0EB9-4184-A84E-F841930F54C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9D876-A35F-48D3-BC26-31E2ADFC3F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169A0-0FCE-448C-948D-525960314C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8595C-0233-4544-B4AF-1BB06C17EAC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13ACB-5FC3-436C-8B70-3FF4E1B1AE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367136-5EE4-455E-8DEE-C5BBADBE59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2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AF39-EC7B-4F89-9E8A-5A3824A954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97E9B-10EF-4485-AB0A-387AB61DCFE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A3B15-6ED4-4F16-A1CA-E1424D7650F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4E015-EE68-4CBD-997E-61D76338EC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E2780-F809-4A54-A5B1-C13D654EBD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FB30EC-F6C1-488C-AB59-B055BA2332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22F2F-2B93-431B-8DF9-CE78444148A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8854" y="71442"/>
            <a:ext cx="2266953" cy="608171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8DDE3-8271-48FD-A8BE-0AA6FB245D6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71442"/>
            <a:ext cx="6653210" cy="608171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D4059-3E31-460A-B67E-A415FA902A9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27735-B254-433C-9ED7-C54A714E01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FE57B-0630-46A7-A438-55C0B575DE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02BE2D-2695-4020-A809-217039802C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76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67A7-A5B1-4773-99E4-F49FAC247C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0E044-F6EC-401C-941E-C5270167356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73B91-7BD1-44CE-9C56-76C6628E86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1315F-FEE0-4F92-A6C4-C9875EA78E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37A8-E2A4-478E-A144-36DE861DBA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F8DF9E-B741-42E3-BE37-93E4797F44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131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F59A-D379-4BE3-8CD7-D19BAAE9B6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D61FA-957A-4593-98A7-CDB080147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CB193-6FA2-432D-A14B-03F3D0B0DEE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957E1-1E2D-4512-BF9F-6E77F9887B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ACE12-CF77-48ED-87A3-08D63DF306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F8174F-CF5A-4B8E-96C8-2C3B5F6113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7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E74B-DB5F-41A0-9A6D-E674F14747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FB198-21D9-4C0B-841F-F9052D9787B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9291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68980-DD7A-46B7-AFD2-F887E08FA50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4925" y="1768477"/>
            <a:ext cx="4460872" cy="4384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6AF99-7D5E-4D1E-B62C-0C8E909F5A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E0780-7E64-4833-A143-9D626F370E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FD76C-8CFB-4BE2-8062-04AC807820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4967B6-EB78-4409-9310-B97F29B6DE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6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D31D-0AAD-4D57-BEAB-A5D311C1CE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38E43-3244-4919-B9C3-D63773362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FF267-5230-44CF-97C6-8979CF70749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2C83D-C190-44E7-9407-BA8F14191B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E1358-81F7-4055-8D74-F77361DE370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FDD4B-45D8-4509-BE38-7FB7445DCB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30CBB-5F05-4E94-81F1-8F9499D1D10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70F01F-E496-4F93-B6D5-01796CAE6A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33936C-70F7-4D94-B103-F71306BAD7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2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41C6-F9CE-4C64-B5BC-950BB69121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9E34B-2CE7-449B-A002-B02C3642F4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C48E2-BBF6-4AF2-9E00-0223114F2A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91847-E07B-49DA-9048-176EAE381D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8872ED-5450-447E-BC0F-662E5B8290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A4273-E431-41D8-90E7-939B463C5B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6B981-1CA1-40BB-A2AE-0ED36EC4F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72A37-D154-4016-93AF-8BAA8BD0079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43FA33-6670-47E8-8143-FCFBE68B1F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050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5F67-F4E4-43D9-8C5A-76D6EAECF1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172A6-BDAF-42CF-BEB3-A58EA951EE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34B95-5860-4160-A486-2149A8CFCA3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041B5-5084-49FA-92E2-A1CCA39126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A8880-5696-43BA-B8B4-E4B8A9EA6A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97BCD-7E43-4677-94B3-2D4F892471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45ABCB-60B3-4870-B3A3-2E5C228AE2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1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B31E-7627-4C3D-89BC-EAD1AB67A8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360EEE-35F8-4A66-8FF9-2A0F0B912E13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362C-F8DC-456C-AE1E-3B5C79629A7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D440E-EF84-40EC-B7C5-E3D1EC09AEA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975FA-3E26-4E4D-BB3C-298E990257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36871-45D6-4F1E-B657-14654692F4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56659E-549A-421A-AA5B-4CB871F8C3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4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DC680E-29B9-460F-9115-FB291DC19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8" y="71999"/>
            <a:ext cx="9071643" cy="86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682BA-3CF0-4B66-A113-AA38E17E1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3848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E01A3-3544-44BA-B09F-13FE0C9A8CD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BEE1-578A-49ED-98AD-44AC19976F1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F592-C890-4988-9875-5792E416C9D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6996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B71A88A-4144-46BF-A0FC-F1D1B60C095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FFFFFF"/>
          </a:solidFill>
          <a:uFillTx/>
          <a:latin typeface="Ubuntu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Ubuntu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4C0476DD-4062-4401-B759-AA93DF3C48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194560"/>
            <a:ext cx="10079641" cy="41828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6F10DD-6900-4B50-84BD-2D76D29F8C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20996" y="91440"/>
            <a:ext cx="9071643" cy="830156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Park-it-CDA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3957A71-2B5D-42EC-8B73-84EE2557F2F2}"/>
              </a:ext>
            </a:extLst>
          </p:cNvPr>
          <p:cNvSpPr txBox="1">
            <a:spLocks/>
          </p:cNvSpPr>
          <p:nvPr/>
        </p:nvSpPr>
        <p:spPr>
          <a:xfrm>
            <a:off x="170822" y="1289577"/>
            <a:ext cx="9817239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sp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FFFFFF"/>
                </a:solidFill>
                <a:uFillTx/>
                <a:latin typeface="Ubuntu" pitchFamily="2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Garage Sensor System over a Mesh Network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45CB-00E0-4BD1-AC66-CA5EFDB4C0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Simulation - Tyrel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BC861-C6F6-421A-9487-3A28C2B681DB}"/>
              </a:ext>
            </a:extLst>
          </p:cNvPr>
          <p:cNvSpPr txBox="1"/>
          <p:nvPr/>
        </p:nvSpPr>
        <p:spPr>
          <a:xfrm>
            <a:off x="503998" y="1728315"/>
            <a:ext cx="907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940B-2C4B-4FE9-BC74-B29D4901010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“Final”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C828C-67A0-4542-AA7B-14EE99704E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3"/>
            <a:ext cx="8640001" cy="4384804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71CF-AD68-4E9B-9843-F1577483410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226999"/>
            <a:ext cx="9071643" cy="553998"/>
          </a:xfrm>
        </p:spPr>
        <p:txBody>
          <a:bodyPr>
            <a:spAutoFit/>
          </a:bodyPr>
          <a:lstStyle/>
          <a:p>
            <a:pPr lvl="0"/>
            <a:r>
              <a:rPr lang="en-US" sz="3600" dirty="0"/>
              <a:t>New Requirements and Design – Post COVID-19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BC748-D9B8-4395-870E-E818BD98D5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3"/>
            <a:ext cx="8640001" cy="4384804"/>
          </a:xfrm>
        </p:spPr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sz="3200" dirty="0">
                <a:latin typeface="Ubuntu" pitchFamily="2"/>
              </a:rPr>
              <a:t>Due to COVID-19, all our plans to integrate the system were thrown out the window: Social-distancing, building and business closures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3200" dirty="0">
                <a:latin typeface="Ubuntu" pitchFamily="2"/>
              </a:rPr>
              <a:t> The parking garage itself was now almost completely empty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3200" dirty="0">
                <a:latin typeface="Ubuntu" pitchFamily="2"/>
              </a:rPr>
              <a:t>We had all the components but couldn’t integrate 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Meeting with our Sponsor gave us the following goal: do whatever we can to get the GSS to work with what we have. Remove requirements that can’t be met or are no longer relevant such as the battery</a:t>
            </a:r>
            <a:endParaRPr lang="en-US" sz="3200" dirty="0">
              <a:latin typeface="Ubuntu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7B74-ADAF-4EBE-A232-069B6FE2F2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96222"/>
            <a:ext cx="9071643" cy="615553"/>
          </a:xfrm>
        </p:spPr>
        <p:txBody>
          <a:bodyPr>
            <a:spAutoFit/>
          </a:bodyPr>
          <a:lstStyle/>
          <a:p>
            <a:pPr lvl="0"/>
            <a:r>
              <a:rPr lang="en-US" sz="4000" dirty="0"/>
              <a:t>Introducing the ZSS – Zane Sensor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4D7EB-AA16-414D-BA97-E9D381F391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2"/>
            <a:ext cx="8640001" cy="5254755"/>
          </a:xfrm>
        </p:spPr>
        <p:txBody>
          <a:bodyPr>
            <a:normAutofit fontScale="92500"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Given that we were mostly confined to our homes we had to work out a way to implement the GSS in a way that is like the original design.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Since Zane was working on the sensors, his home will take the place of the parking garage and the GSU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Nikolai would then act as the GSM and GSG between the parking garage and Den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Tyrel would act as the server in the Den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We would use the internet instead of a local network for the connection between the GSG and the server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A4DA-EF3C-4578-972E-33C63EE579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New Networking Problem -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BE318-166B-49F4-B4F5-F175C604A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44" y="1257453"/>
            <a:ext cx="5976749" cy="61367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4B9E-0FF7-4BDD-894A-B3872AF648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2"/>
            <a:ext cx="9071643" cy="677104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New Networking Problem - Range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DCB58-2EAA-40BA-A991-46DCEA807A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3"/>
            <a:ext cx="8640001" cy="5120859"/>
          </a:xfrm>
        </p:spPr>
        <p:txBody>
          <a:bodyPr>
            <a:norm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en-US" sz="2400" dirty="0" err="1"/>
              <a:t>LoRa</a:t>
            </a:r>
            <a:r>
              <a:rPr lang="en-US" sz="2400" dirty="0"/>
              <a:t> is capable of very long ranges – 100’s of Km in perfect conditions with Line of Sight and large antennas, neither of which we had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 dirty="0"/>
              <a:t>The average distance for our GSUs to the GSG at the Innovation Den is ~400 ft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 dirty="0"/>
              <a:t>The next closest person to Zane was Nikolai at ~1.25 Miles away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 dirty="0"/>
              <a:t>1.25 Miles = 6600 ft =&gt; 16.5x longer range than our first range test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 dirty="0"/>
              <a:t>A shopping mall lies in between our paths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22F7-082F-4576-B798-E39E9CDA6D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New Networking Problem -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49A8B-4BE9-4A30-9DAD-9FD5DB2A2CE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998" y="1306286"/>
            <a:ext cx="9071643" cy="4847561"/>
          </a:xfrm>
        </p:spPr>
        <p:txBody>
          <a:bodyPr/>
          <a:lstStyle/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sz="2800" dirty="0"/>
              <a:t>Obtained +10 </a:t>
            </a:r>
            <a:r>
              <a:rPr lang="en-US" sz="2800" dirty="0" err="1"/>
              <a:t>dBi</a:t>
            </a:r>
            <a:r>
              <a:rPr lang="en-US" sz="2800" dirty="0"/>
              <a:t> Yagi antennas from our Sponsor 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sz="2800" dirty="0"/>
              <a:t>Zane and Nikolai did some range testing around the neighborhood to see how far our GSU could reach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sz="2800" dirty="0"/>
              <a:t>We reached 1 Mile before the signal dropped out – 80% of the 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AD7B7-80CB-486A-8167-0182C138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13" y="3794424"/>
            <a:ext cx="4591056" cy="33323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82FFA-B57A-47FD-A250-D964CA46C2C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New Networking Problem - Range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55092D-4660-4720-98D7-CD2A96DC4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had a couple options at this point – try and buy larger antennas online, but they would likely arrive too late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Get the antennas as high as possible by building a mast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Note: we are not civil or mechanical engineers and the following does not follow any kind of rigor or procedures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9F8B-818F-4B94-B6A1-39DC1108501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New Networking Problem – Antenna Mast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5D131-A1FE-4C47-BCA8-091A1C68DF1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998" y="1366576"/>
            <a:ext cx="9071643" cy="4787271"/>
          </a:xfrm>
        </p:spPr>
        <p:txBody>
          <a:bodyPr/>
          <a:lstStyle/>
          <a:p>
            <a:pPr lvl="0">
              <a:buSzPct val="100000"/>
            </a:pPr>
            <a:r>
              <a:rPr lang="en-US" dirty="0"/>
              <a:t>Possible options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dirty="0"/>
              <a:t>2x4x12’s stacked together to make 24 ft or 30 ft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dirty="0"/>
              <a:t>Weighs 60-80+ </a:t>
            </a:r>
            <a:r>
              <a:rPr lang="en-US" dirty="0" err="1"/>
              <a:t>lbs</a:t>
            </a:r>
            <a:r>
              <a:rPr lang="en-US" dirty="0"/>
              <a:t> and don’t have anywhere to mount it safely without digging a hole and using concrete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6F0BB-402B-4CA6-8CD9-D4A2ACB0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4" y="4372206"/>
            <a:ext cx="3486249" cy="2614687"/>
          </a:xfrm>
          <a:prstGeom prst="rect">
            <a:avLst/>
          </a:prstGeom>
        </p:spPr>
      </p:pic>
      <p:pic>
        <p:nvPicPr>
          <p:cNvPr id="8" name="Picture 7" descr="A picture containing outdoor, building, road, sidewalk&#10;&#10;Description automatically generated">
            <a:extLst>
              <a:ext uri="{FF2B5EF4-FFF2-40B4-BE49-F238E27FC236}">
                <a16:creationId xmlns:a16="http://schemas.microsoft.com/office/drawing/2014/main" id="{479BF62E-AEE8-4C99-A7AE-705DCC229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26" y="4372205"/>
            <a:ext cx="3486251" cy="26146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C2ED-8970-4F2A-B004-E14F8AB6EF1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New Networking Problem – Antenna Mast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0A16-CED4-404A-B0E2-FEFC7E80716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998" y="1477108"/>
            <a:ext cx="9071643" cy="4676739"/>
          </a:xfrm>
        </p:spPr>
        <p:txBody>
          <a:bodyPr/>
          <a:lstStyle/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dirty="0"/>
              <a:t>Nikolai was able to obtain an old 20 ft TV antenna mast mounted to a house. Just had to climb onto the roof and take it down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0E394-CF30-4A56-B7AC-09C59B31E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3565252"/>
            <a:ext cx="4028861" cy="3021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FE3BE9-92A1-4AD7-A4FF-0F9D29EA0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39" y="2932039"/>
            <a:ext cx="3938319" cy="43261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8192-6A95-46AA-A8BF-6CE0BD6C8C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E380-8DBA-4323-A382-C254C380FC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71600"/>
            <a:ext cx="4325815" cy="5662246"/>
          </a:xfrm>
        </p:spPr>
        <p:txBody>
          <a:bodyPr>
            <a:normAutofit fontScale="77500" lnSpcReduction="20000"/>
          </a:bodyPr>
          <a:lstStyle/>
          <a:p>
            <a:pPr lvl="0">
              <a:buSzPct val="45000"/>
            </a:pPr>
            <a:r>
              <a:rPr lang="en-US" sz="3400" dirty="0"/>
              <a:t>Nikolai – Computer Science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Team Leader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Mesh Network</a:t>
            </a:r>
          </a:p>
          <a:p>
            <a:pPr>
              <a:buSzPct val="45000"/>
            </a:pPr>
            <a:r>
              <a:rPr lang="en-US" sz="3400" dirty="0"/>
              <a:t>Tyrel – Computer Science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Simulation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Database</a:t>
            </a:r>
          </a:p>
          <a:p>
            <a:pPr>
              <a:buSzPct val="45000"/>
            </a:pPr>
            <a:r>
              <a:rPr lang="en-US" sz="3400" dirty="0"/>
              <a:t>Zane – Computer Science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Unit design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Sensor prototyping</a:t>
            </a:r>
          </a:p>
          <a:p>
            <a:pPr>
              <a:buSzPct val="45000"/>
            </a:pPr>
            <a:r>
              <a:rPr lang="en-US" sz="3400" dirty="0"/>
              <a:t>Joel – Computer Science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Encryption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3400" dirty="0">
                <a:latin typeface="Ubuntu" pitchFamily="2"/>
              </a:rPr>
              <a:t>Wiki Site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endParaRPr lang="en-US" sz="3200" dirty="0">
              <a:latin typeface="Ubuntu" pitchFamily="2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F39462-B2F0-4327-8092-78B51478183B}"/>
              </a:ext>
            </a:extLst>
          </p:cNvPr>
          <p:cNvSpPr txBox="1">
            <a:spLocks/>
          </p:cNvSpPr>
          <p:nvPr/>
        </p:nvSpPr>
        <p:spPr>
          <a:xfrm>
            <a:off x="5114611" y="1371600"/>
            <a:ext cx="4712677" cy="56622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Ubuntu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</a:pPr>
            <a:r>
              <a:rPr lang="en-US" sz="2800" dirty="0"/>
              <a:t>Sponsor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2800" dirty="0">
                <a:latin typeface="Ubuntu" pitchFamily="2"/>
              </a:rPr>
              <a:t>Dr John </a:t>
            </a:r>
            <a:r>
              <a:rPr lang="en-US" sz="2800" dirty="0" err="1">
                <a:latin typeface="Ubuntu" pitchFamily="2"/>
              </a:rPr>
              <a:t>Shovic</a:t>
            </a:r>
            <a:endParaRPr lang="en-US" sz="2800" dirty="0">
              <a:latin typeface="Ubuntu" pitchFamily="2"/>
            </a:endParaRP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2800" dirty="0">
                <a:latin typeface="Ubuntu" pitchFamily="2"/>
              </a:rPr>
              <a:t> </a:t>
            </a:r>
            <a:r>
              <a:rPr lang="en-US" sz="2800" dirty="0" err="1">
                <a:latin typeface="Ubuntu" pitchFamily="2"/>
              </a:rPr>
              <a:t>Switchdoc</a:t>
            </a:r>
            <a:r>
              <a:rPr lang="en-US" sz="2800" dirty="0">
                <a:latin typeface="Ubuntu" pitchFamily="2"/>
              </a:rPr>
              <a:t> Labs</a:t>
            </a:r>
          </a:p>
          <a:p>
            <a:pPr>
              <a:buSzPct val="45000"/>
            </a:pPr>
            <a:r>
              <a:rPr lang="en-US" sz="2800" dirty="0"/>
              <a:t>Instructor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2800" dirty="0">
                <a:latin typeface="Ubuntu" pitchFamily="2"/>
              </a:rPr>
              <a:t>Dr Rick Sheldon</a:t>
            </a:r>
          </a:p>
          <a:p>
            <a:pPr>
              <a:buSzPct val="45000"/>
            </a:pPr>
            <a:r>
              <a:rPr lang="en-US" sz="2800" dirty="0"/>
              <a:t>Mentor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r>
              <a:rPr lang="en-US" sz="2800" dirty="0">
                <a:latin typeface="Ubuntu" pitchFamily="2"/>
              </a:rPr>
              <a:t>Dr Bob Rinker</a:t>
            </a:r>
          </a:p>
          <a:p>
            <a:pPr lvl="1" hangingPunct="0">
              <a:spcBef>
                <a:spcPts val="0"/>
              </a:spcBef>
              <a:spcAft>
                <a:spcPts val="1415"/>
              </a:spcAft>
              <a:buSzPct val="45000"/>
              <a:buFont typeface="StarSymbol"/>
              <a:buChar char="●"/>
            </a:pPr>
            <a:endParaRPr lang="en-US" dirty="0">
              <a:latin typeface="Ubuntu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1DA2-ADB8-49CF-B5CC-98BAD5DD44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New Networking Problem – Antenna Mast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F26D9-13B4-4874-8297-08014D880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Mounted the antenna to the mast and then mounted to a flagpole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A624C-35F2-4132-8E82-36E6EE30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73" y="2487905"/>
            <a:ext cx="4127250" cy="4629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FB82C-A9E6-496C-90C5-1397E8C7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0" y="3830686"/>
            <a:ext cx="4481392" cy="23231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E5534-07AD-41DC-AB62-FE790D40EF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New Networking Problem – Antenna Mast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6B96-E0E0-4D7F-9FAD-2375A35239D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998" y="1769034"/>
            <a:ext cx="9071643" cy="5354772"/>
          </a:xfrm>
        </p:spPr>
        <p:txBody>
          <a:bodyPr/>
          <a:lstStyle/>
          <a:p>
            <a:pPr lvl="1" indent="0">
              <a:buNone/>
            </a:pPr>
            <a:endParaRPr lang="en-US" dirty="0"/>
          </a:p>
          <a:p>
            <a:pPr marL="1143000" lvl="1" indent="-457200"/>
            <a:r>
              <a:rPr lang="en-US" dirty="0"/>
              <a:t>Zane’s side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E040-A6E1-416C-8FE7-9DE4217AC50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B6882-5043-4826-9CFC-9091B9BD78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3"/>
            <a:ext cx="8640001" cy="4384804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19B3-482D-44A3-B737-4B4824547FBC}"/>
              </a:ext>
            </a:extLst>
          </p:cNvPr>
          <p:cNvSpPr txBox="1">
            <a:spLocks/>
          </p:cNvSpPr>
          <p:nvPr/>
        </p:nvSpPr>
        <p:spPr>
          <a:xfrm>
            <a:off x="503998" y="165444"/>
            <a:ext cx="9071643" cy="67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sp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FFFFFF"/>
                </a:solidFill>
                <a:uFillTx/>
                <a:latin typeface="Ubuntu" pitchFamily="2"/>
              </a:defRPr>
            </a:lvl1pPr>
          </a:lstStyle>
          <a:p>
            <a:r>
              <a:rPr lang="en-US"/>
              <a:t>Project Objective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2870B-35AB-4A33-B557-361FD8496900}"/>
              </a:ext>
            </a:extLst>
          </p:cNvPr>
          <p:cNvSpPr txBox="1">
            <a:spLocks/>
          </p:cNvSpPr>
          <p:nvPr/>
        </p:nvSpPr>
        <p:spPr>
          <a:xfrm>
            <a:off x="503998" y="1426867"/>
            <a:ext cx="8891211" cy="54361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 fontScale="70000" lnSpcReduction="20000"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Ubuntu" pitchFamily="2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US" sz="3600" dirty="0"/>
              <a:t>There is a new parking Garage that opened near the Innovation Den in Coeur d’Alene</a:t>
            </a:r>
          </a:p>
          <a:p>
            <a:pPr>
              <a:buSzPct val="45000"/>
              <a:buFont typeface="StarSymbol"/>
              <a:buChar char="●"/>
            </a:pPr>
            <a:r>
              <a:rPr lang="en-US" sz="3600" dirty="0"/>
              <a:t>We are to create 5 prototype units that will be placed above the entrance and exit of the garage and 3 parking locations of our choice</a:t>
            </a:r>
          </a:p>
          <a:p>
            <a:pPr>
              <a:buSzPct val="45000"/>
              <a:buFont typeface="StarSymbol"/>
              <a:buChar char="●"/>
            </a:pPr>
            <a:r>
              <a:rPr lang="en-US" sz="3600" dirty="0"/>
              <a:t>These Garage Sensor Units (GSU) will form a Garage Sensor System (GSS) that communicate with one another via a wireless technology</a:t>
            </a:r>
          </a:p>
          <a:p>
            <a:pPr>
              <a:buSzPct val="45000"/>
              <a:buFont typeface="StarSymbol"/>
              <a:buChar char="●"/>
            </a:pPr>
            <a:r>
              <a:rPr lang="en-US" sz="3600" dirty="0"/>
              <a:t>One of the GSU will be a Garage Sensor Master (GSM) that will be responsible for sending information to the Garage Sensor Gateway (GSG) located on the roof of the Den</a:t>
            </a:r>
          </a:p>
          <a:p>
            <a:pPr>
              <a:buSzPct val="45000"/>
              <a:buFont typeface="StarSymbol"/>
              <a:buChar char="●"/>
            </a:pPr>
            <a:r>
              <a:rPr lang="en-US" sz="3600" dirty="0"/>
              <a:t>They are to sense a blockage – a car, in a parking spot and relay the information to the Den</a:t>
            </a:r>
          </a:p>
          <a:p>
            <a:pPr>
              <a:buSzPct val="45000"/>
              <a:buFont typeface="StarSymbol"/>
              <a:buChar char="●"/>
            </a:pPr>
            <a:r>
              <a:rPr lang="en-US" sz="3600" dirty="0"/>
              <a:t>This information will be used to simulate the entire parking garage</a:t>
            </a:r>
          </a:p>
          <a:p>
            <a:pPr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616F-BA9B-4C57-86A1-A80A8AE5F0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Value Proposition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8ECA5-6DAF-46EC-B121-8F1D4FD21C63}"/>
              </a:ext>
            </a:extLst>
          </p:cNvPr>
          <p:cNvSpPr txBox="1"/>
          <p:nvPr/>
        </p:nvSpPr>
        <p:spPr>
          <a:xfrm>
            <a:off x="503998" y="1728315"/>
            <a:ext cx="90716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Too much time and effort are spent by those looking for a place to park in one or more garages in downtown Coeur d’ Alene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Commuters would benefit greatly from a system that indicates whether there are spaces available for parking within a parking garage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GSS will allow people to find open parking spaces, and provide this information to them before they enter the garage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companion app may be added to provide information as well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43E7-11A0-4CFA-AC35-1F324A690D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F3961-587C-49CD-B1D0-144FFF0D4D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71600"/>
            <a:ext cx="9144000" cy="56692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5D4E-BC8C-48B5-9C51-28A06B9DE4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Requirements – Parking Sensor - Zane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B6E0C-69D0-44EE-8B1C-48789447B4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71600"/>
            <a:ext cx="9144000" cy="56692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endParaRPr lang="en-US" sz="3200" dirty="0">
              <a:latin typeface="Ubuntu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DDB5-F4C9-48BA-BAA7-04FA6A0FB6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469-BF7F-4191-85A8-51505AF14C23}"/>
              </a:ext>
            </a:extLst>
          </p:cNvPr>
          <p:cNvSpPr txBox="1"/>
          <p:nvPr/>
        </p:nvSpPr>
        <p:spPr>
          <a:xfrm>
            <a:off x="503998" y="1728315"/>
            <a:ext cx="907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dynamic mesh network out of the 5 prototypes that will be able to communicate with one another and change which will be the one sending a message back to the Innovation 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Lowered in scope to have a fixed GSM which all the other GSUs will communicate with. The GSM is then responsible for forwarding onto the GSG at the Innovation 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Researched and decided upon </a:t>
            </a:r>
            <a:r>
              <a:rPr lang="en-US" dirty="0" err="1"/>
              <a:t>LoRa</a:t>
            </a:r>
            <a:r>
              <a:rPr lang="en-US" dirty="0"/>
              <a:t> for its low power usage and capability of long-range transmissions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testing revealed that we will be able to make the distance between the parking garage and the Innovation Den approx. 350 ft apart.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BBCE4DD3-5A35-49A3-A77A-79150643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88" y="4499904"/>
            <a:ext cx="3337744" cy="250699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F95AD60-3231-4198-82DE-EE0E1776F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64" y="4499904"/>
            <a:ext cx="3337745" cy="25069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12ED-5F0E-41FC-B129-3AD580D628CF}"/>
              </a:ext>
            </a:extLst>
          </p:cNvPr>
          <p:cNvSpPr txBox="1">
            <a:spLocks/>
          </p:cNvSpPr>
          <p:nvPr/>
        </p:nvSpPr>
        <p:spPr>
          <a:xfrm>
            <a:off x="503998" y="165444"/>
            <a:ext cx="9071643" cy="67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sp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FFFFFF"/>
                </a:solidFill>
                <a:uFillTx/>
                <a:latin typeface="Ubuntu" pitchFamily="2"/>
              </a:defRPr>
            </a:lvl1pPr>
          </a:lstStyle>
          <a:p>
            <a:r>
              <a:rPr lang="en-US" dirty="0"/>
              <a:t>Battery Life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3DCA8-2E62-471E-8F83-8917D66F2085}"/>
              </a:ext>
            </a:extLst>
          </p:cNvPr>
          <p:cNvSpPr txBox="1"/>
          <p:nvPr/>
        </p:nvSpPr>
        <p:spPr>
          <a:xfrm>
            <a:off x="503998" y="1728315"/>
            <a:ext cx="90716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Requirement is to have every GSU in the parking garage last a full year without recharge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challenges posed here – Minimizing battery usage and procuring a large enough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Reducing battery usage involved selecting an Arduino based device and reduce power usage by putting it to 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Obtaining a battery from a reputable vendor proved to be a large time sink – ideal battery size ~20,000 </a:t>
            </a:r>
            <a:r>
              <a:rPr lang="en-US" sz="2400" dirty="0" err="1"/>
              <a:t>mAh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Requirement changed to obtain a smaller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Solar power was also something considered – use ambient light and a solar charger to provide a trickle charge</a:t>
            </a:r>
          </a:p>
        </p:txBody>
      </p:sp>
    </p:spTree>
    <p:extLst>
      <p:ext uri="{BB962C8B-B14F-4D97-AF65-F5344CB8AC3E}">
        <p14:creationId xmlns:p14="http://schemas.microsoft.com/office/powerpoint/2010/main" val="261951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6E81-B5BE-4430-9D4E-767BF44C4E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65444"/>
            <a:ext cx="9071643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Encryption - Joel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94A9B-7E71-45D2-BE86-EBC631C6986D}"/>
              </a:ext>
            </a:extLst>
          </p:cNvPr>
          <p:cNvSpPr txBox="1"/>
          <p:nvPr/>
        </p:nvSpPr>
        <p:spPr>
          <a:xfrm>
            <a:off x="503998" y="1728315"/>
            <a:ext cx="907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shGree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989</Words>
  <Application>Microsoft Office PowerPoint</Application>
  <PresentationFormat>Widescreen</PresentationFormat>
  <Paragraphs>104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Liberation Sans</vt:lpstr>
      <vt:lpstr>Liberation Serif</vt:lpstr>
      <vt:lpstr>StarSymbol</vt:lpstr>
      <vt:lpstr>Ubuntu</vt:lpstr>
      <vt:lpstr>LushGreen1</vt:lpstr>
      <vt:lpstr>Park-it-CDA</vt:lpstr>
      <vt:lpstr>Team</vt:lpstr>
      <vt:lpstr>PowerPoint Presentation</vt:lpstr>
      <vt:lpstr>Value Proposition</vt:lpstr>
      <vt:lpstr>Background</vt:lpstr>
      <vt:lpstr>Requirements – Parking Sensor - Zane</vt:lpstr>
      <vt:lpstr>Networking</vt:lpstr>
      <vt:lpstr>PowerPoint Presentation</vt:lpstr>
      <vt:lpstr>Encryption - Joel</vt:lpstr>
      <vt:lpstr>Simulation - Tyrel</vt:lpstr>
      <vt:lpstr>“Final” Design</vt:lpstr>
      <vt:lpstr>New Requirements and Design – Post COVID-19</vt:lpstr>
      <vt:lpstr>Introducing the ZSS – Zane Sensor System</vt:lpstr>
      <vt:lpstr>New Networking Problem - Range</vt:lpstr>
      <vt:lpstr>New Networking Problem - Range</vt:lpstr>
      <vt:lpstr>New Networking Problem - Range</vt:lpstr>
      <vt:lpstr>New Networking Problem - Range</vt:lpstr>
      <vt:lpstr>New Networking Problem – Antenna Mast</vt:lpstr>
      <vt:lpstr>New Networking Problem – Antenna Mast</vt:lpstr>
      <vt:lpstr>New Networking Problem – Antenna Mast</vt:lpstr>
      <vt:lpstr>New Networking Problem – Antenna Mast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Lush Green</dc:title>
  <dc:creator>Tiny</dc:creator>
  <cp:lastModifiedBy>Tiong, Nikolai (tion4994@vandals.uidaho.edu)</cp:lastModifiedBy>
  <cp:revision>41</cp:revision>
  <dcterms:created xsi:type="dcterms:W3CDTF">2019-10-14T22:06:44Z</dcterms:created>
  <dcterms:modified xsi:type="dcterms:W3CDTF">2020-04-26T00:11:34Z</dcterms:modified>
</cp:coreProperties>
</file>